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6" r:id="rId10"/>
    <p:sldId id="1292" r:id="rId11"/>
    <p:sldId id="1296" r:id="rId12"/>
    <p:sldId id="1294" r:id="rId13"/>
    <p:sldId id="1293"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0"/>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75" d="100"/>
          <a:sy n="75" d="100"/>
        </p:scale>
        <p:origin x="-850" y="115"/>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a:t>
            </a:r>
            <a:r>
              <a:rPr lang="en-US" sz="1100" dirty="0" smtClean="0">
                <a:solidFill>
                  <a:schemeClr val="tx1"/>
                </a:solidFill>
              </a:rPr>
              <a:t>ARUN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a:t>
            </a:r>
            <a:r>
              <a:rPr lang="en-US" sz="1100" b="0" i="0" u="none" strike="noStrike" cap="none" dirty="0" smtClean="0">
                <a:solidFill>
                  <a:schemeClr val="tx1"/>
                </a:solidFill>
                <a:latin typeface="Arial"/>
                <a:ea typeface="Arial"/>
                <a:cs typeface="Arial"/>
                <a:sym typeface="Arial"/>
              </a:rPr>
              <a:t>au622021104301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5" y="3956068"/>
            <a:ext cx="2280521"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smtClean="0">
                <a:solidFill>
                  <a:schemeClr val="tx1"/>
                </a:solidFill>
                <a:latin typeface="Arial"/>
                <a:ea typeface="Arial"/>
                <a:cs typeface="Arial"/>
                <a:sym typeface="Arial"/>
              </a:rPr>
              <a:t>PAAVAI COLLEGE OF ENGINEERING IN 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03385" y="552683"/>
            <a:ext cx="7886430" cy="666517"/>
          </a:xfrm>
        </p:spPr>
        <p:txBody>
          <a:bodyPr/>
          <a:lstStyle/>
          <a:p>
            <a:pPr algn="ctr"/>
            <a:r>
              <a:rPr lang="en-US" sz="2400" b="1" dirty="0" smtClean="0"/>
              <a:t>Find Bus</a:t>
            </a:r>
            <a:endParaRPr lang="en-US" sz="2400" b="1" dirty="0"/>
          </a:p>
        </p:txBody>
      </p:sp>
      <p:pic>
        <p:nvPicPr>
          <p:cNvPr id="3" name="Picture 2" descr="C:\Users\manoj\OneDrive\Pictures\find b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30" y="1209040"/>
            <a:ext cx="8313570" cy="383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573476" y="491066"/>
            <a:ext cx="7886430" cy="624183"/>
          </a:xfrm>
        </p:spPr>
        <p:txBody>
          <a:bodyPr/>
          <a:lstStyle/>
          <a:p>
            <a:pPr algn="ctr"/>
            <a:r>
              <a:rPr lang="en-US" sz="2400" b="1" dirty="0" smtClean="0"/>
              <a:t>List of Bookings-Page</a:t>
            </a:r>
            <a:endParaRPr lang="en-US" sz="2400" b="1" dirty="0"/>
          </a:p>
        </p:txBody>
      </p:sp>
      <p:pic>
        <p:nvPicPr>
          <p:cNvPr id="3074" name="Picture 2" descr="C:\Users\manoj\OneDrive\Pictures\see book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76" y="1198880"/>
            <a:ext cx="8062524" cy="384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Rectangle 2"/>
          <p:cNvSpPr/>
          <p:nvPr/>
        </p:nvSpPr>
        <p:spPr>
          <a:xfrm>
            <a:off x="193040" y="869910"/>
            <a:ext cx="8879840" cy="4185761"/>
          </a:xfrm>
          <a:prstGeom prst="rect">
            <a:avLst/>
          </a:prstGeom>
        </p:spPr>
        <p:txBody>
          <a:bodyPr wrap="square">
            <a:spAutoFit/>
          </a:bodyPr>
          <a:lstStyle/>
          <a:p>
            <a:r>
              <a:rPr lang="en-US" dirty="0"/>
              <a:t/>
            </a:r>
            <a:br>
              <a:rPr lang="en-US" dirty="0"/>
            </a:br>
            <a:r>
              <a:rPr lang="en-US" sz="1200" dirty="0"/>
              <a:t>After building the initial version of the bus reservation system using Python and </a:t>
            </a:r>
            <a:r>
              <a:rPr lang="en-US" sz="1200" dirty="0" err="1"/>
              <a:t>Django</a:t>
            </a:r>
            <a:r>
              <a:rPr lang="en-US" sz="1200" dirty="0"/>
              <a:t>, there are several future enhancements and features that could be considered to improve its functionality, user experience, and competitiveness in the market</a:t>
            </a:r>
            <a:r>
              <a:rPr lang="en-US" sz="1200" dirty="0" smtClean="0"/>
              <a:t>:</a:t>
            </a:r>
          </a:p>
          <a:p>
            <a:endParaRPr lang="en-US" sz="1200" dirty="0"/>
          </a:p>
          <a:p>
            <a:r>
              <a:rPr lang="en-US" sz="1200" b="1" dirty="0" smtClean="0"/>
              <a:t>1. Real-Time </a:t>
            </a:r>
            <a:r>
              <a:rPr lang="en-US" sz="1200" b="1" dirty="0"/>
              <a:t>Bus Tracking</a:t>
            </a:r>
            <a:r>
              <a:rPr lang="en-US" sz="1200" dirty="0"/>
              <a:t>: Implement a feature that allows passengers to track the real-time location of buses on their scheduled routes. Integration with GPS or location-based services can provide accurate bus tracking information to users.</a:t>
            </a:r>
          </a:p>
          <a:p>
            <a:r>
              <a:rPr lang="en-US" sz="1200" b="1" dirty="0" smtClean="0"/>
              <a:t>2. Dynamic </a:t>
            </a:r>
            <a:r>
              <a:rPr lang="en-US" sz="1200" b="1" dirty="0"/>
              <a:t>Pricing and Discounts</a:t>
            </a:r>
            <a:r>
              <a:rPr lang="en-US" sz="1200" dirty="0"/>
              <a:t>: Introduce dynamic pricing based on factors such as demand, time of booking, and seat availability. Additionally, offer discounts, promotional codes, and loyalty rewards to encourage repeat bookings and attract more customers.</a:t>
            </a:r>
          </a:p>
          <a:p>
            <a:r>
              <a:rPr lang="en-US" sz="1200" b="1" dirty="0" smtClean="0"/>
              <a:t>3. Mobile </a:t>
            </a:r>
            <a:r>
              <a:rPr lang="en-US" sz="1200" b="1" dirty="0"/>
              <a:t>Application Development</a:t>
            </a:r>
            <a:r>
              <a:rPr lang="en-US" sz="1200" dirty="0"/>
              <a:t>: Develop native mobile applications for </a:t>
            </a:r>
            <a:r>
              <a:rPr lang="en-US" sz="1200" dirty="0" err="1"/>
              <a:t>iOS</a:t>
            </a:r>
            <a:r>
              <a:rPr lang="en-US" sz="1200" dirty="0"/>
              <a:t> and Android platforms to provide a seamless booking experience to users on their smartphones and tablets. Mobile apps can offer push notifications, in-app payments, and offline access features.</a:t>
            </a:r>
          </a:p>
          <a:p>
            <a:r>
              <a:rPr lang="en-US" sz="1200" b="1" dirty="0" smtClean="0"/>
              <a:t>4. Feedback </a:t>
            </a:r>
            <a:r>
              <a:rPr lang="en-US" sz="1200" b="1" dirty="0"/>
              <a:t>and Rating System</a:t>
            </a:r>
            <a:r>
              <a:rPr lang="en-US" sz="1200" dirty="0"/>
              <a:t>: Implement a feedback and rating system that allows passengers to provide feedback on their travel experience and rate the service. This can help improve service quality and address any issues promptly.</a:t>
            </a:r>
          </a:p>
          <a:p>
            <a:r>
              <a:rPr lang="en-US" sz="1200" b="1" dirty="0" smtClean="0"/>
              <a:t>5. Integration </a:t>
            </a:r>
            <a:r>
              <a:rPr lang="en-US" sz="1200" b="1" dirty="0"/>
              <a:t>with Travel APIs</a:t>
            </a:r>
            <a:r>
              <a:rPr lang="en-US" sz="1200" dirty="0"/>
              <a:t>: Integrate with third-party travel APIs to provide additional services such as hotel bookings, tour packages, and transportation options beyond buses. This expands the scope of the platform and offers more value to users.</a:t>
            </a:r>
          </a:p>
          <a:p>
            <a:r>
              <a:rPr lang="en-US" sz="1200" b="1" dirty="0" smtClean="0"/>
              <a:t>6. Multi-Language </a:t>
            </a:r>
            <a:r>
              <a:rPr lang="en-US" sz="1200" b="1" dirty="0"/>
              <a:t>Support</a:t>
            </a:r>
            <a:r>
              <a:rPr lang="en-US" sz="1200" dirty="0"/>
              <a:t>: Offer support for multiple languages to cater to a diverse user base. Allow users to switch between languages based on their preferences, making the platform more accessible to international users.</a:t>
            </a:r>
          </a:p>
          <a:p>
            <a:r>
              <a:rPr lang="en-US" sz="1200" b="1" dirty="0" smtClean="0"/>
              <a:t>7. Social </a:t>
            </a:r>
            <a:r>
              <a:rPr lang="en-US" sz="1200" b="1" dirty="0"/>
              <a:t>Media Integration</a:t>
            </a:r>
            <a:r>
              <a:rPr lang="en-US" sz="1200" dirty="0"/>
              <a:t>: Enable social media integration to allow users to share their travel plans, reservations, and experiences with their friends and followers on social media platforms. This can help increase brand visibility and attract new customers through word-of-mouth marketing.</a:t>
            </a:r>
          </a:p>
          <a:p>
            <a:endParaRPr lang="en-US" sz="1200"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492236" y="1381759"/>
            <a:ext cx="7991364" cy="1785104"/>
          </a:xfrm>
          <a:prstGeom prst="rect">
            <a:avLst/>
          </a:prstGeom>
        </p:spPr>
        <p:txBody>
          <a:bodyPr wrap="square">
            <a:spAutoFit/>
          </a:bodyPr>
          <a:lstStyle/>
          <a:p>
            <a:r>
              <a:rPr lang="en-US" dirty="0"/>
              <a:t> </a:t>
            </a:r>
            <a:r>
              <a:rPr lang="en-US" dirty="0" smtClean="0"/>
              <a:t>                                </a:t>
            </a:r>
            <a:r>
              <a:rPr lang="en-US" sz="1200" dirty="0" smtClean="0"/>
              <a:t>The </a:t>
            </a:r>
            <a:r>
              <a:rPr lang="en-US" sz="1200" dirty="0"/>
              <a:t>Bus Reservation System project aims to revolutionize the bus booking experience by providing a user-friendly, efficient, and secure platform for passengers and bus operators. By leveraging the power of Python and </a:t>
            </a:r>
            <a:r>
              <a:rPr lang="en-US" sz="1200" dirty="0" err="1"/>
              <a:t>Django</a:t>
            </a:r>
            <a:r>
              <a:rPr lang="en-US" sz="1200" dirty="0"/>
              <a:t>, along with modern web development technologies, the system will streamline the booking process, enhance customer satisfaction, and optimize operational efficiency for bus operators</a:t>
            </a:r>
            <a:r>
              <a:rPr lang="en-US" sz="1200" dirty="0" smtClean="0"/>
              <a:t>.</a:t>
            </a:r>
          </a:p>
          <a:p>
            <a:endParaRPr lang="en-US" sz="1200" dirty="0"/>
          </a:p>
          <a:p>
            <a:r>
              <a:rPr lang="en-US" sz="1200" dirty="0" smtClean="0"/>
              <a:t>                                     The </a:t>
            </a:r>
            <a:r>
              <a:rPr lang="en-US" sz="1200" dirty="0"/>
              <a:t>building a bus reservation system using Python and </a:t>
            </a:r>
            <a:r>
              <a:rPr lang="en-US" sz="1200" dirty="0" err="1"/>
              <a:t>Django</a:t>
            </a:r>
            <a:r>
              <a:rPr lang="en-US" sz="1200" dirty="0"/>
              <a:t> requires careful planning, diligent implementation, and thorough testing. By following best practices and leveraging </a:t>
            </a:r>
            <a:r>
              <a:rPr lang="en-US" sz="1200" dirty="0" err="1"/>
              <a:t>Django's</a:t>
            </a:r>
            <a:r>
              <a:rPr lang="en-US" sz="1200" dirty="0"/>
              <a:t> powerful features, you can develop a reliable and scalable solution that meets the needs of passengers and administrators alike.</a:t>
            </a:r>
            <a:endParaRPr lang="en-IN" sz="12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928" y="1999225"/>
            <a:ext cx="5903632" cy="1120820"/>
          </a:xfrm>
          <a:prstGeom prst="rect">
            <a:avLst/>
          </a:prstGeom>
        </p:spPr>
        <p:txBody>
          <a:bodyPr vert="horz" wrap="square" lIns="0" tIns="12700" rIns="0" bIns="0" rtlCol="0">
            <a:spAutoFit/>
          </a:bodyPr>
          <a:lstStyle/>
          <a:p>
            <a:pPr marL="12700">
              <a:lnSpc>
                <a:spcPct val="100000"/>
              </a:lnSpc>
              <a:spcBef>
                <a:spcPts val="100"/>
              </a:spcBef>
            </a:pPr>
            <a:r>
              <a:rPr lang="en-US" sz="72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sp>
        <p:nvSpPr>
          <p:cNvPr id="2" name="Text Placeholder 1"/>
          <p:cNvSpPr>
            <a:spLocks noGrp="1"/>
          </p:cNvSpPr>
          <p:nvPr>
            <p:ph type="body" idx="1"/>
          </p:nvPr>
        </p:nvSpPr>
        <p:spPr>
          <a:xfrm>
            <a:off x="138652" y="1005840"/>
            <a:ext cx="8891048" cy="3670070"/>
          </a:xfrm>
        </p:spPr>
        <p:txBody>
          <a:bodyPr/>
          <a:lstStyle/>
          <a:p>
            <a:pPr marL="152400" indent="0">
              <a:buNone/>
            </a:pPr>
            <a:r>
              <a:rPr lang="en-US" dirty="0"/>
              <a:t>The Bus Reservation System is a comprehensive software solution designed to streamline the process of booking bus tickets for passengers while providing efficient management tools for bus operators. This project aims to develop a web-based application using Python and </a:t>
            </a:r>
            <a:r>
              <a:rPr lang="en-US" dirty="0" err="1"/>
              <a:t>Django</a:t>
            </a:r>
            <a:r>
              <a:rPr lang="en-US" dirty="0"/>
              <a:t> framework, offering users a seamless experience for reserving bus seats, managing bookings, and accessing relevant information</a:t>
            </a:r>
            <a:r>
              <a:rPr lang="en-US" dirty="0" smtClean="0"/>
              <a:t>.</a:t>
            </a:r>
          </a:p>
          <a:p>
            <a:pPr marL="152400" indent="0">
              <a:buNone/>
            </a:pPr>
            <a:r>
              <a:rPr lang="en-US" sz="1400" b="1" dirty="0" smtClean="0">
                <a:solidFill>
                  <a:srgbClr val="0070C0"/>
                </a:solidFill>
              </a:rPr>
              <a:t>Key </a:t>
            </a:r>
            <a:r>
              <a:rPr lang="en-US" sz="1400" b="1" dirty="0">
                <a:solidFill>
                  <a:srgbClr val="0070C0"/>
                </a:solidFill>
              </a:rPr>
              <a:t>Features</a:t>
            </a:r>
            <a:r>
              <a:rPr lang="en-US" sz="1400" b="1" dirty="0" smtClean="0">
                <a:solidFill>
                  <a:srgbClr val="0070C0"/>
                </a:solidFill>
              </a:rPr>
              <a:t>:</a:t>
            </a:r>
          </a:p>
          <a:p>
            <a:pPr marL="152400" indent="0">
              <a:buNone/>
            </a:pPr>
            <a:r>
              <a:rPr lang="en-US" b="1" dirty="0" smtClean="0"/>
              <a:t>1</a:t>
            </a:r>
            <a:r>
              <a:rPr lang="en-US" b="1" dirty="0"/>
              <a:t>. </a:t>
            </a:r>
            <a:r>
              <a:rPr lang="en-US" b="1" dirty="0" smtClean="0"/>
              <a:t>User </a:t>
            </a:r>
            <a:r>
              <a:rPr lang="en-US" b="1" dirty="0"/>
              <a:t>Registration and </a:t>
            </a:r>
            <a:r>
              <a:rPr lang="en-US" b="1" dirty="0" smtClean="0"/>
              <a:t>Authentication:</a:t>
            </a:r>
            <a:r>
              <a:rPr lang="en-US" dirty="0" smtClean="0"/>
              <a:t> </a:t>
            </a:r>
            <a:r>
              <a:rPr lang="en-US" dirty="0"/>
              <a:t>The system will allow users to create accounts, log in securely, and manage their profiles</a:t>
            </a:r>
            <a:r>
              <a:rPr lang="en-US" dirty="0" smtClean="0"/>
              <a:t>.</a:t>
            </a:r>
          </a:p>
          <a:p>
            <a:pPr marL="152400" indent="0">
              <a:buNone/>
            </a:pPr>
            <a:r>
              <a:rPr lang="en-US" b="1" dirty="0" smtClean="0"/>
              <a:t>2</a:t>
            </a:r>
            <a:r>
              <a:rPr lang="en-US" b="1" dirty="0"/>
              <a:t>. </a:t>
            </a:r>
            <a:r>
              <a:rPr lang="en-US" b="1" dirty="0" smtClean="0"/>
              <a:t>Bus </a:t>
            </a:r>
            <a:r>
              <a:rPr lang="en-US" b="1" dirty="0"/>
              <a:t>Route </a:t>
            </a:r>
            <a:r>
              <a:rPr lang="en-US" b="1" dirty="0" smtClean="0"/>
              <a:t>Management: </a:t>
            </a:r>
            <a:r>
              <a:rPr lang="en-US" dirty="0"/>
              <a:t>Admins can add, edit, and delete bus routes, including details such as origin, destination, stops, and timings</a:t>
            </a:r>
            <a:r>
              <a:rPr lang="en-US" dirty="0" smtClean="0"/>
              <a:t>.</a:t>
            </a:r>
          </a:p>
          <a:p>
            <a:pPr marL="152400" indent="0">
              <a:buNone/>
            </a:pPr>
            <a:r>
              <a:rPr lang="en-US" b="1" dirty="0" smtClean="0"/>
              <a:t>3. Seat Selection: </a:t>
            </a:r>
            <a:r>
              <a:rPr lang="en-US" dirty="0" smtClean="0"/>
              <a:t>Passengers </a:t>
            </a:r>
            <a:r>
              <a:rPr lang="en-US" dirty="0"/>
              <a:t>can view available seats on different buses and select their preferred seats based on availability</a:t>
            </a:r>
            <a:r>
              <a:rPr lang="en-US" dirty="0" smtClean="0"/>
              <a:t>.</a:t>
            </a:r>
          </a:p>
          <a:p>
            <a:pPr marL="152400" indent="0">
              <a:buNone/>
            </a:pPr>
            <a:r>
              <a:rPr lang="en-US" b="1" dirty="0" smtClean="0"/>
              <a:t>4</a:t>
            </a:r>
            <a:r>
              <a:rPr lang="en-US" b="1" dirty="0"/>
              <a:t>. </a:t>
            </a:r>
            <a:r>
              <a:rPr lang="en-US" b="1" dirty="0" smtClean="0"/>
              <a:t>Booking Management: </a:t>
            </a:r>
            <a:r>
              <a:rPr lang="en-US" dirty="0"/>
              <a:t>Users can search for buses based on various criteria like date, time, route, and seat availability. They can book tickets, view booking history, and cancel bookings if needed</a:t>
            </a:r>
            <a:r>
              <a:rPr lang="en-US" dirty="0" smtClean="0"/>
              <a:t>.</a:t>
            </a:r>
          </a:p>
          <a:p>
            <a:pPr marL="152400" indent="0">
              <a:buNone/>
            </a:pPr>
            <a:r>
              <a:rPr lang="en-US" b="1" dirty="0" smtClean="0"/>
              <a:t>5</a:t>
            </a:r>
            <a:r>
              <a:rPr lang="en-US" b="1" dirty="0"/>
              <a:t>. </a:t>
            </a:r>
            <a:r>
              <a:rPr lang="en-US" b="1" dirty="0" smtClean="0"/>
              <a:t>Payment Integration: </a:t>
            </a:r>
            <a:r>
              <a:rPr lang="en-US" dirty="0"/>
              <a:t>Integration with payment gateways to facilitate secure online payments for ticket bookings</a:t>
            </a:r>
            <a:r>
              <a:rPr lang="en-US" dirty="0" smtClean="0"/>
              <a:t>.</a:t>
            </a:r>
          </a:p>
          <a:p>
            <a:pPr marL="152400" indent="0">
              <a:buNone/>
            </a:pPr>
            <a:r>
              <a:rPr lang="en-US" b="1" dirty="0" smtClean="0"/>
              <a:t>6</a:t>
            </a:r>
            <a:r>
              <a:rPr lang="en-US" b="1" dirty="0"/>
              <a:t>. </a:t>
            </a:r>
            <a:r>
              <a:rPr lang="en-US" b="1" dirty="0" smtClean="0"/>
              <a:t>Admin Panel: </a:t>
            </a:r>
            <a:r>
              <a:rPr lang="en-US" dirty="0"/>
              <a:t>A comprehensive admin dashboard to manage buses, routes, bookings, users, and generate reports</a:t>
            </a:r>
            <a:r>
              <a:rPr lang="en-US" dirty="0" smtClean="0"/>
              <a:t>.</a:t>
            </a:r>
          </a:p>
          <a:p>
            <a:pPr marL="152400" indent="0">
              <a:buNone/>
            </a:pPr>
            <a:r>
              <a:rPr lang="en-US" b="1" dirty="0" smtClean="0"/>
              <a:t>7</a:t>
            </a:r>
            <a:r>
              <a:rPr lang="en-US" b="1" dirty="0"/>
              <a:t>. </a:t>
            </a:r>
            <a:r>
              <a:rPr lang="en-US" b="1" dirty="0" smtClean="0"/>
              <a:t>Email Notifications: </a:t>
            </a:r>
            <a:r>
              <a:rPr lang="en-US" dirty="0"/>
              <a:t>Automated email notifications for booking confirmation, ticket cancellation, and other relevant updates</a:t>
            </a:r>
            <a:r>
              <a:rPr lang="en-US" dirty="0" smtClean="0"/>
              <a:t>.</a:t>
            </a:r>
          </a:p>
          <a:p>
            <a:pPr marL="152400" indent="0">
              <a:buNone/>
            </a:pPr>
            <a:r>
              <a:rPr lang="en-US" b="1" dirty="0" smtClean="0"/>
              <a:t>8</a:t>
            </a:r>
            <a:r>
              <a:rPr lang="en-US" b="1" dirty="0"/>
              <a:t>. </a:t>
            </a:r>
            <a:r>
              <a:rPr lang="en-US" b="1" dirty="0" smtClean="0"/>
              <a:t>User Feedback: </a:t>
            </a:r>
            <a:r>
              <a:rPr lang="en-US" dirty="0"/>
              <a:t>Feedback mechanism for users to rate their experience and provide suggestions for improvement.</a:t>
            </a:r>
            <a:endParaRPr lang="en-IN"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sp>
        <p:nvSpPr>
          <p:cNvPr id="4" name="Text Placeholder 3"/>
          <p:cNvSpPr>
            <a:spLocks noGrp="1"/>
          </p:cNvSpPr>
          <p:nvPr>
            <p:ph type="body" idx="1"/>
          </p:nvPr>
        </p:nvSpPr>
        <p:spPr>
          <a:xfrm>
            <a:off x="311700" y="1005840"/>
            <a:ext cx="8618940" cy="3563160"/>
          </a:xfrm>
        </p:spPr>
        <p:txBody>
          <a:bodyPr/>
          <a:lstStyle/>
          <a:p>
            <a:pPr marL="152400" indent="0">
              <a:lnSpc>
                <a:spcPct val="100000"/>
              </a:lnSpc>
              <a:buNone/>
            </a:pPr>
            <a:r>
              <a:rPr lang="en-US"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r>
              <a:rPr lang="en-US" dirty="0" smtClean="0"/>
              <a:t>.</a:t>
            </a:r>
          </a:p>
          <a:p>
            <a:pPr marL="152400" indent="0">
              <a:lnSpc>
                <a:spcPct val="100000"/>
              </a:lnSpc>
              <a:buNone/>
            </a:pPr>
            <a:endParaRPr lang="en-US" dirty="0" smtClean="0"/>
          </a:p>
          <a:p>
            <a:pPr marL="152400" indent="0">
              <a:lnSpc>
                <a:spcPct val="100000"/>
              </a:lnSpc>
              <a:buNone/>
            </a:pPr>
            <a:r>
              <a:rPr lang="en-US" sz="1600" b="1" dirty="0" smtClean="0">
                <a:solidFill>
                  <a:srgbClr val="0070C0"/>
                </a:solidFill>
              </a:rPr>
              <a:t>Key </a:t>
            </a:r>
            <a:r>
              <a:rPr lang="en-US" sz="1600" b="1" dirty="0">
                <a:solidFill>
                  <a:srgbClr val="0070C0"/>
                </a:solidFill>
              </a:rPr>
              <a:t>Challenges</a:t>
            </a:r>
            <a:r>
              <a:rPr lang="en-US" sz="1600" b="1" dirty="0" smtClean="0">
                <a:solidFill>
                  <a:srgbClr val="0070C0"/>
                </a:solidFill>
              </a:rPr>
              <a:t>:</a:t>
            </a:r>
          </a:p>
          <a:p>
            <a:pPr marL="152400" indent="0">
              <a:lnSpc>
                <a:spcPct val="100000"/>
              </a:lnSpc>
              <a:buNone/>
            </a:pPr>
            <a:endParaRPr lang="en-US" sz="1600" b="1" dirty="0" smtClean="0"/>
          </a:p>
          <a:p>
            <a:pPr marL="152400" indent="0">
              <a:lnSpc>
                <a:spcPct val="100000"/>
              </a:lnSpc>
              <a:buNone/>
            </a:pPr>
            <a:r>
              <a:rPr lang="en-US" b="1" dirty="0" smtClean="0"/>
              <a:t>1</a:t>
            </a:r>
            <a:r>
              <a:rPr lang="en-US" b="1" dirty="0"/>
              <a:t>. </a:t>
            </a:r>
            <a:r>
              <a:rPr lang="en-US" b="1" dirty="0" smtClean="0"/>
              <a:t>Manual </a:t>
            </a:r>
            <a:r>
              <a:rPr lang="en-US" b="1" dirty="0"/>
              <a:t>Booking </a:t>
            </a:r>
            <a:r>
              <a:rPr lang="en-US" b="1" dirty="0" smtClean="0"/>
              <a:t>Processes: </a:t>
            </a:r>
            <a:r>
              <a:rPr lang="en-US" dirty="0"/>
              <a:t>Many bus operators still rely on manual booking processes, leading to errors, inefficiencies, and delays in ticket reservations</a:t>
            </a:r>
            <a:r>
              <a:rPr lang="en-US" dirty="0" smtClean="0"/>
              <a:t>.</a:t>
            </a:r>
          </a:p>
          <a:p>
            <a:pPr marL="152400" indent="0">
              <a:buNone/>
            </a:pPr>
            <a:r>
              <a:rPr lang="en-US" b="1" dirty="0" smtClean="0"/>
              <a:t>2</a:t>
            </a:r>
            <a:r>
              <a:rPr lang="en-US" b="1" dirty="0"/>
              <a:t>. </a:t>
            </a:r>
            <a:r>
              <a:rPr lang="en-US" b="1" dirty="0" smtClean="0"/>
              <a:t>Limited Accessibility: </a:t>
            </a:r>
            <a:r>
              <a:rPr lang="en-US" dirty="0"/>
              <a:t>Existing reservation systems may not be easily accessible to users, especially those in remote areas, resulting in difficulty in booking tickets</a:t>
            </a:r>
            <a:r>
              <a:rPr lang="en-US" dirty="0" smtClean="0"/>
              <a:t>.</a:t>
            </a:r>
          </a:p>
          <a:p>
            <a:pPr marL="152400" indent="0">
              <a:buNone/>
            </a:pPr>
            <a:r>
              <a:rPr lang="en-US" b="1" dirty="0" smtClean="0"/>
              <a:t>3</a:t>
            </a:r>
            <a:r>
              <a:rPr lang="en-US" b="1" dirty="0"/>
              <a:t>. </a:t>
            </a:r>
            <a:r>
              <a:rPr lang="en-US" b="1" dirty="0" smtClean="0"/>
              <a:t>Real-Time Updates: </a:t>
            </a:r>
            <a:r>
              <a:rPr lang="en-US" dirty="0"/>
              <a:t>Passengers often face challenges in obtaining real-time updates on bus schedules, availability of seats, and other relevant information</a:t>
            </a:r>
            <a:r>
              <a:rPr lang="en-US" dirty="0" smtClean="0"/>
              <a:t>.</a:t>
            </a:r>
          </a:p>
          <a:p>
            <a:pPr marL="152400" indent="0">
              <a:buNone/>
            </a:pPr>
            <a:r>
              <a:rPr lang="en-US" b="1" dirty="0" smtClean="0"/>
              <a:t>4</a:t>
            </a:r>
            <a:r>
              <a:rPr lang="en-US" b="1" dirty="0"/>
              <a:t>. </a:t>
            </a:r>
            <a:r>
              <a:rPr lang="en-US" b="1" dirty="0" smtClean="0"/>
              <a:t>Inefficient Management: </a:t>
            </a:r>
            <a:r>
              <a:rPr lang="en-US" dirty="0"/>
              <a:t>Bus operators struggle with managing routes, schedules, seat allocations, and booking records efficiently, leading to operational challenges</a:t>
            </a:r>
            <a:r>
              <a:rPr lang="en-US" dirty="0" smtClean="0"/>
              <a:t>.</a:t>
            </a:r>
          </a:p>
          <a:p>
            <a:pPr marL="152400" indent="0">
              <a:buNone/>
            </a:pPr>
            <a:r>
              <a:rPr lang="en-US" b="1" dirty="0" smtClean="0"/>
              <a:t>5</a:t>
            </a:r>
            <a:r>
              <a:rPr lang="en-US" b="1" dirty="0"/>
              <a:t>. </a:t>
            </a:r>
            <a:r>
              <a:rPr lang="en-US" b="1" dirty="0" smtClean="0"/>
              <a:t>Security Concerns: </a:t>
            </a:r>
            <a:r>
              <a:rPr lang="en-US" dirty="0"/>
              <a:t>Security of user data and payment transactions is crucial but may not be adequately addressed in some existing systems, posing a risk to users' privacy and financial information.</a:t>
            </a:r>
            <a:endParaRPr lang="en-IN" dirty="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sp>
        <p:nvSpPr>
          <p:cNvPr id="4" name="Text Placeholder 3"/>
          <p:cNvSpPr>
            <a:spLocks noGrp="1"/>
          </p:cNvSpPr>
          <p:nvPr>
            <p:ph type="body" idx="1"/>
          </p:nvPr>
        </p:nvSpPr>
        <p:spPr>
          <a:xfrm>
            <a:off x="138652" y="840959"/>
            <a:ext cx="8873268" cy="4033281"/>
          </a:xfrm>
        </p:spPr>
        <p:txBody>
          <a:bodyPr/>
          <a:lstStyle/>
          <a:p>
            <a:pPr marL="152400" indent="0">
              <a:lnSpc>
                <a:spcPct val="100000"/>
              </a:lnSpc>
              <a:buNone/>
            </a:pPr>
            <a:r>
              <a:rPr lang="en-US" dirty="0"/>
              <a:t>The Bus Reservation System project aims to develop a web-based application using Python and </a:t>
            </a:r>
            <a:r>
              <a:rPr lang="en-US" dirty="0" err="1"/>
              <a:t>Django</a:t>
            </a:r>
            <a:r>
              <a:rPr lang="en-US" dirty="0"/>
              <a:t> framework, providing a seamless platform for passengers to book bus tickets and for bus operators to manage their fleet and bookings efficiently. </a:t>
            </a:r>
            <a:endParaRPr lang="en-US" dirty="0" smtClean="0"/>
          </a:p>
          <a:p>
            <a:pPr marL="152400" indent="0">
              <a:lnSpc>
                <a:spcPct val="100000"/>
              </a:lnSpc>
              <a:buNone/>
            </a:pPr>
            <a:endParaRPr lang="en-US" dirty="0" smtClean="0"/>
          </a:p>
          <a:p>
            <a:pPr marL="152400" indent="0">
              <a:lnSpc>
                <a:spcPct val="100000"/>
              </a:lnSpc>
              <a:buNone/>
            </a:pPr>
            <a:r>
              <a:rPr lang="en-US" sz="1400" b="1" dirty="0" smtClean="0">
                <a:solidFill>
                  <a:srgbClr val="0070C0"/>
                </a:solidFill>
              </a:rPr>
              <a:t>Key </a:t>
            </a:r>
            <a:r>
              <a:rPr lang="en-US" sz="1400" b="1" dirty="0">
                <a:solidFill>
                  <a:srgbClr val="0070C0"/>
                </a:solidFill>
              </a:rPr>
              <a:t>Features</a:t>
            </a:r>
            <a:r>
              <a:rPr lang="en-US" sz="1400" b="1" dirty="0" smtClean="0">
                <a:solidFill>
                  <a:srgbClr val="0070C0"/>
                </a:solidFill>
              </a:rPr>
              <a:t>:</a:t>
            </a:r>
          </a:p>
          <a:p>
            <a:pPr marL="152400" indent="0">
              <a:lnSpc>
                <a:spcPct val="100000"/>
              </a:lnSpc>
              <a:buNone/>
            </a:pPr>
            <a:endParaRPr lang="en-US" dirty="0" smtClean="0"/>
          </a:p>
          <a:p>
            <a:pPr marL="381000" indent="-228600">
              <a:lnSpc>
                <a:spcPct val="100000"/>
              </a:lnSpc>
              <a:buAutoNum type="arabicPeriod"/>
            </a:pPr>
            <a:r>
              <a:rPr lang="en-US" b="1" dirty="0" smtClean="0"/>
              <a:t>User </a:t>
            </a:r>
            <a:r>
              <a:rPr lang="en-US" b="1" dirty="0"/>
              <a:t>Registration and </a:t>
            </a:r>
            <a:r>
              <a:rPr lang="en-US" b="1" dirty="0" smtClean="0"/>
              <a:t>Authentication: </a:t>
            </a:r>
            <a:r>
              <a:rPr lang="en-US" dirty="0"/>
              <a:t>Users will be able to register for accounts securely and log in using authentication mechanisms. </a:t>
            </a:r>
            <a:endParaRPr lang="en-US" dirty="0" smtClean="0"/>
          </a:p>
          <a:p>
            <a:pPr marL="381000" indent="-228600">
              <a:lnSpc>
                <a:spcPct val="100000"/>
              </a:lnSpc>
              <a:buAutoNum type="arabicPeriod"/>
            </a:pPr>
            <a:r>
              <a:rPr lang="en-US" b="1" dirty="0" smtClean="0"/>
              <a:t>Bus Management</a:t>
            </a:r>
            <a:r>
              <a:rPr lang="en-US" dirty="0" smtClean="0"/>
              <a:t>: </a:t>
            </a:r>
            <a:r>
              <a:rPr lang="en-US" dirty="0"/>
              <a:t>Administrators will have the capability to manage buses, including adding new buses, updating existing bus details such as routes, schedules, and seating capacities, and removing buses from service if necessary</a:t>
            </a:r>
            <a:r>
              <a:rPr lang="en-US" dirty="0" smtClean="0"/>
              <a:t>.</a:t>
            </a:r>
          </a:p>
          <a:p>
            <a:pPr marL="381000" indent="-228600">
              <a:buAutoNum type="arabicPeriod"/>
            </a:pPr>
            <a:r>
              <a:rPr lang="en-US" b="1" dirty="0" smtClean="0"/>
              <a:t>Route Management: </a:t>
            </a:r>
            <a:r>
              <a:rPr lang="en-US" dirty="0"/>
              <a:t>The system will support the management of bus routes, enabling administrators to add new routes, update route details, and deactivate routes as needed</a:t>
            </a:r>
            <a:r>
              <a:rPr lang="en-US" dirty="0" smtClean="0"/>
              <a:t>.</a:t>
            </a:r>
          </a:p>
          <a:p>
            <a:pPr marL="381000" indent="-228600">
              <a:buAutoNum type="arabicPeriod"/>
            </a:pPr>
            <a:r>
              <a:rPr lang="en-US" b="1" dirty="0" smtClean="0"/>
              <a:t>Seat </a:t>
            </a:r>
            <a:r>
              <a:rPr lang="en-US" b="1" dirty="0"/>
              <a:t>Selection and </a:t>
            </a:r>
            <a:r>
              <a:rPr lang="en-US" b="1" dirty="0" smtClean="0"/>
              <a:t>Booking: </a:t>
            </a:r>
            <a:r>
              <a:rPr lang="en-US" dirty="0"/>
              <a:t>Passengers will be able to search for available buses based on their desired route and date, view seat availability, select seats, and proceed to book tickets. </a:t>
            </a:r>
            <a:endParaRPr lang="en-US" dirty="0" smtClean="0"/>
          </a:p>
          <a:p>
            <a:pPr marL="381000" indent="-228600">
              <a:buAutoNum type="arabicPeriod"/>
            </a:pPr>
            <a:r>
              <a:rPr lang="en-US" b="1" dirty="0" smtClean="0"/>
              <a:t>Payment Integration: </a:t>
            </a:r>
            <a:r>
              <a:rPr lang="en-US" dirty="0" smtClean="0"/>
              <a:t>Integration </a:t>
            </a:r>
            <a:r>
              <a:rPr lang="en-US" dirty="0"/>
              <a:t>with payment gateways will facilitate secure online payments for ticket bookings. Users will have the option to pay using various payment methods such as credit/debit cards, net banking, or digital wallets</a:t>
            </a:r>
            <a:r>
              <a:rPr lang="en-US" dirty="0" smtClean="0"/>
              <a:t>.</a:t>
            </a:r>
          </a:p>
          <a:p>
            <a:pPr marL="381000" indent="-228600">
              <a:buAutoNum type="arabicPeriod"/>
            </a:pPr>
            <a:r>
              <a:rPr lang="en-US" b="1" dirty="0" smtClean="0"/>
              <a:t>Booking Management: </a:t>
            </a:r>
            <a:r>
              <a:rPr lang="en-US" dirty="0"/>
              <a:t>Both users and administrators will have access to booking management functionalities. Users can view their booking history, cancel bookings if necessary, and update their contact details. </a:t>
            </a:r>
            <a:endParaRPr lang="en-US" dirty="0" smtClean="0"/>
          </a:p>
          <a:p>
            <a:pPr marL="381000" indent="-228600">
              <a:buAutoNum type="arabicPeriod"/>
            </a:pPr>
            <a:r>
              <a:rPr lang="en-US" b="1" dirty="0" smtClean="0"/>
              <a:t>Real-Time Updates: </a:t>
            </a:r>
            <a:r>
              <a:rPr lang="en-US" dirty="0" smtClean="0"/>
              <a:t>Passengers </a:t>
            </a:r>
            <a:r>
              <a:rPr lang="en-US" dirty="0"/>
              <a:t>will receive real-time updates regarding their bookings, including reminders for upcoming journeys, changes in schedules, and notifications in case of cancellations </a:t>
            </a:r>
            <a:r>
              <a:rPr lang="en-US" dirty="0" smtClean="0"/>
              <a:t>or delays.</a:t>
            </a:r>
            <a:endParaRPr lang="en-IN"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b="1" dirty="0"/>
          </a:p>
        </p:txBody>
      </p:sp>
      <p:pic>
        <p:nvPicPr>
          <p:cNvPr id="1026" name="Picture 2" descr="C:\Users\manoj\OneDrive\Pictures\home 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188720"/>
            <a:ext cx="8625840" cy="381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87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64345" y="539137"/>
            <a:ext cx="7886430" cy="649583"/>
          </a:xfrm>
        </p:spPr>
        <p:txBody>
          <a:bodyPr/>
          <a:lstStyle/>
          <a:p>
            <a:pPr algn="ctr"/>
            <a:r>
              <a:rPr lang="en-US" sz="2400" b="1" dirty="0"/>
              <a:t>L</a:t>
            </a:r>
            <a:r>
              <a:rPr lang="en-US" sz="2400" b="1" dirty="0" smtClean="0"/>
              <a:t>ogin-Page</a:t>
            </a:r>
            <a:endParaRPr lang="en-US" sz="2400" b="1" dirty="0"/>
          </a:p>
        </p:txBody>
      </p:sp>
      <p:pic>
        <p:nvPicPr>
          <p:cNvPr id="2050" name="Picture 2" descr="C:\Users\manoj\OneDrive\Pictures\find b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080" y="1219200"/>
            <a:ext cx="8077200" cy="3721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anoj\OneDrive\Pictures\home p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 y="1188720"/>
            <a:ext cx="8625840" cy="381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61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64345" y="505271"/>
            <a:ext cx="7886430" cy="632649"/>
          </a:xfrm>
        </p:spPr>
        <p:txBody>
          <a:bodyPr/>
          <a:lstStyle/>
          <a:p>
            <a:pPr algn="ctr"/>
            <a:r>
              <a:rPr lang="en-US" sz="2400" b="1" dirty="0" smtClean="0"/>
              <a:t>Register-Page</a:t>
            </a:r>
            <a:endParaRPr lang="en-US" sz="2400" b="1" dirty="0"/>
          </a:p>
        </p:txBody>
      </p:sp>
      <p:pic>
        <p:nvPicPr>
          <p:cNvPr id="4098" name="Picture 2" descr="C:\Users\manoj\OneDrive\Pictures\regist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188720"/>
            <a:ext cx="8625840" cy="385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8150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c0fa2617-96bd-425d-8578-e93563fe37c5"/>
    <ds:schemaRef ds:uri="9162bd5b-4ed9-4da3-b376-05204580ba3f"/>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344</TotalTime>
  <Words>956</Words>
  <Application>Microsoft Office PowerPoint</Application>
  <PresentationFormat>On-screen Show (16:9)</PresentationFormat>
  <Paragraphs>75</Paragraphs>
  <Slides>14</Slides>
  <Notes>8</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PowerPoint Presentation</vt:lpstr>
      <vt:lpstr>PowerPoint Presentation</vt:lpstr>
      <vt:lpstr>Abstract</vt:lpstr>
      <vt:lpstr>Problem Statement</vt:lpstr>
      <vt:lpstr>Project Overview</vt:lpstr>
      <vt:lpstr>Technology Used</vt:lpstr>
      <vt:lpstr>Homepage</vt:lpstr>
      <vt:lpstr>Login-Page</vt:lpstr>
      <vt:lpstr>Register-Page</vt:lpstr>
      <vt:lpstr>Find Bus</vt:lpstr>
      <vt:lpstr>List of Bookings-Page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real</cp:lastModifiedBy>
  <cp:revision>17</cp:revision>
  <dcterms:modified xsi:type="dcterms:W3CDTF">2024-04-09T09:39:43Z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